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9" r:id="rId3"/>
    <p:sldId id="952" r:id="rId4"/>
    <p:sldId id="953" r:id="rId5"/>
    <p:sldId id="955" r:id="rId6"/>
    <p:sldId id="954" r:id="rId7"/>
    <p:sldId id="957" r:id="rId8"/>
    <p:sldId id="956" r:id="rId9"/>
    <p:sldId id="959" r:id="rId10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D0B96D-AD42-430E-8C68-914DF37F8919}">
          <p14:sldIdLst>
            <p14:sldId id="259"/>
            <p14:sldId id="952"/>
            <p14:sldId id="953"/>
            <p14:sldId id="955"/>
            <p14:sldId id="954"/>
            <p14:sldId id="957"/>
            <p14:sldId id="956"/>
            <p14:sldId id="959"/>
          </p14:sldIdLst>
        </p14:section>
        <p14:section name="p" id="{88424B19-CE9D-4FA2-BE7E-926863C495D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p.j.dingemans/Desktop/PD-files/EPA/POLIS-EPA%20Webinars/3rd%20webinar/Chart%20-%20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1407820698449"/>
          <c:y val="0.11932208693400101"/>
          <c:w val="0.39513007385013943"/>
          <c:h val="0.79157069481881726"/>
        </c:manualLayout>
      </c:layout>
      <c:radarChart>
        <c:radarStyle val="marker"/>
        <c:varyColors val="0"/>
        <c:ser>
          <c:idx val="0"/>
          <c:order val="0"/>
          <c:tx>
            <c:strRef>
              <c:f>Blad1!$B$8:$C$8</c:f>
              <c:strCache>
                <c:ptCount val="2"/>
                <c:pt idx="0">
                  <c:v>In-ground sensors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Blad1!$D$7:$H$7</c:f>
              <c:strCache>
                <c:ptCount val="5"/>
                <c:pt idx="0">
                  <c:v>Identification</c:v>
                </c:pt>
                <c:pt idx="1">
                  <c:v>Scalability</c:v>
                </c:pt>
                <c:pt idx="2">
                  <c:v>Accuracy</c:v>
                </c:pt>
                <c:pt idx="3">
                  <c:v>TCO</c:v>
                </c:pt>
                <c:pt idx="4">
                  <c:v>Adoptation</c:v>
                </c:pt>
              </c:strCache>
            </c:strRef>
          </c:cat>
          <c:val>
            <c:numRef>
              <c:f>Blad1!$D$8:$H$8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99-1541-A546-C25748CC3792}"/>
            </c:ext>
          </c:extLst>
        </c:ser>
        <c:ser>
          <c:idx val="1"/>
          <c:order val="1"/>
          <c:tx>
            <c:strRef>
              <c:f>Blad1!$B$9:$C$9</c:f>
              <c:strCache>
                <c:ptCount val="2"/>
                <c:pt idx="0">
                  <c:v>Camera-based sensors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Blad1!$D$7:$H$7</c:f>
              <c:strCache>
                <c:ptCount val="5"/>
                <c:pt idx="0">
                  <c:v>Identification</c:v>
                </c:pt>
                <c:pt idx="1">
                  <c:v>Scalability</c:v>
                </c:pt>
                <c:pt idx="2">
                  <c:v>Accuracy</c:v>
                </c:pt>
                <c:pt idx="3">
                  <c:v>TCO</c:v>
                </c:pt>
                <c:pt idx="4">
                  <c:v>Adoptation</c:v>
                </c:pt>
              </c:strCache>
            </c:strRef>
          </c:cat>
          <c:val>
            <c:numRef>
              <c:f>Blad1!$D$9:$H$9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99-1541-A546-C25748CC3792}"/>
            </c:ext>
          </c:extLst>
        </c:ser>
        <c:ser>
          <c:idx val="2"/>
          <c:order val="2"/>
          <c:tx>
            <c:strRef>
              <c:f>Blad1!$B$10:$C$10</c:f>
              <c:strCache>
                <c:ptCount val="2"/>
                <c:pt idx="0">
                  <c:v>Probability map-based detection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Blad1!$D$7:$H$7</c:f>
              <c:strCache>
                <c:ptCount val="5"/>
                <c:pt idx="0">
                  <c:v>Identification</c:v>
                </c:pt>
                <c:pt idx="1">
                  <c:v>Scalability</c:v>
                </c:pt>
                <c:pt idx="2">
                  <c:v>Accuracy</c:v>
                </c:pt>
                <c:pt idx="3">
                  <c:v>TCO</c:v>
                </c:pt>
                <c:pt idx="4">
                  <c:v>Adoptation</c:v>
                </c:pt>
              </c:strCache>
            </c:strRef>
          </c:cat>
          <c:val>
            <c:numRef>
              <c:f>Blad1!$D$10:$H$10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99-1541-A546-C25748CC3792}"/>
            </c:ext>
          </c:extLst>
        </c:ser>
        <c:ser>
          <c:idx val="3"/>
          <c:order val="3"/>
          <c:tx>
            <c:strRef>
              <c:f>Blad1!$B$11:$C$11</c:f>
              <c:strCache>
                <c:ptCount val="2"/>
                <c:pt idx="0">
                  <c:v>Community-based detection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Blad1!$D$7:$H$7</c:f>
              <c:strCache>
                <c:ptCount val="5"/>
                <c:pt idx="0">
                  <c:v>Identification</c:v>
                </c:pt>
                <c:pt idx="1">
                  <c:v>Scalability</c:v>
                </c:pt>
                <c:pt idx="2">
                  <c:v>Accuracy</c:v>
                </c:pt>
                <c:pt idx="3">
                  <c:v>TCO</c:v>
                </c:pt>
                <c:pt idx="4">
                  <c:v>Adoptation</c:v>
                </c:pt>
              </c:strCache>
            </c:strRef>
          </c:cat>
          <c:val>
            <c:numRef>
              <c:f>Blad1!$D$11:$H$11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9-1541-A546-C25748CC3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848752"/>
        <c:axId val="1720599903"/>
      </c:radarChart>
      <c:catAx>
        <c:axId val="187184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720599903"/>
        <c:crosses val="autoZero"/>
        <c:auto val="1"/>
        <c:lblAlgn val="ctr"/>
        <c:lblOffset val="100"/>
        <c:noMultiLvlLbl val="0"/>
      </c:catAx>
      <c:valAx>
        <c:axId val="172059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718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9761535484744476E-2"/>
          <c:y val="0.11930309170793024"/>
          <c:w val="0.26990595611285279"/>
          <c:h val="0.782490280001306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6FCFF-8B39-4BD5-B923-B4A4DCD12AE8}" type="datetimeFigureOut">
              <a:rPr lang="en-NL" smtClean="0"/>
              <a:t>3/1/22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C5B28-7A59-45F0-B24A-7334A7150588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34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D29A4-78ED-45FA-B35A-81E7BF8DC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B10D3-BAC5-4FD8-8112-93E7FDD17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DBCF7-E8E4-4B1C-826D-0395E30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91FA-6DF8-41EF-8160-67F61A67E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CC253-4419-4486-BD39-0BD351E9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1784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555D-8AC7-46DF-B0B2-AE1B3852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06CF4-3695-4AE1-927C-CD8C4A54B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9AB4-AB51-4DEB-84FA-C9EAA54F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C91BC-C565-4C05-83A5-7A2592622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0AC10-1602-4490-BEB6-275FD26B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811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53E1B-7D5C-45B0-AC2F-404FA9F54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0A7F7-20A9-4E4E-9A23-6184F11F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C919B-250A-4AF9-B4AE-6CCEABAE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8F80F-3B28-4879-899A-0555C1495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D8024-B0FA-4548-B80D-A00B9825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426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CAE27-E9BF-46FD-8C71-08C482B4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C0E3B52-5134-4DD0-A773-5297005CD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73C8ED-E8FA-446A-8CD5-03C5E05F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2FC347-CA7B-4B4F-806F-137A651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287AE-1679-4F3F-B7FE-BB0F55D80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3483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26166-6D89-4F92-A595-84C22662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C970E0-F9D3-4835-8ED1-0FDA4DF1A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E066C1-7DC1-4543-8CFC-EA1445A21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980B3-92A7-4E16-8042-1BA1E142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649F2-261D-4B00-8E8F-79283A8B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726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B1F762-B257-42E2-B6A0-76672722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41155D-69EC-4380-A759-1B2E90D61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F294E2-8854-4307-AF0E-C34A7155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AC2754-D5BA-45F2-BBD5-56BD1F97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1F005C-453F-4E5E-AFC1-804B9FFE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74731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6A49AB-CC5B-4614-A1B6-565BF193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CD41ED-B72D-4A1C-AD36-F6D8A914A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43F6775-B9D0-4799-A0D1-8C285F115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D12BC78-9B03-4E18-95DC-DE8ED338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F2337-2615-4569-B568-8BFB867D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303CA4-9FB5-4FFF-BF52-4A87CF03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3741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4A1A1-4B81-4EC2-84FE-4B39B84D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C031E5-C5E2-4735-A260-E0B79A63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DCB2CC-3B5D-4CBB-99E2-28BE1CBD8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E190D7B-DD8F-490E-B08E-31C4E7571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0B6E59-5F0E-4B81-9238-61EFF8733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12C31F-C619-40DD-AC36-DDFE6DB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AF3E383-4EFF-4462-B8BD-898EDA35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CD0BC31-0373-4DAF-A8FB-1E68C352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934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7F934-E1A8-4D96-83E6-B51507BD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338DBE-E3BB-42D3-9E3B-BA5CAA86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09B90C-3C41-44F7-BCAC-AD79B220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B0156F-0B43-499A-ABF0-91C5FBC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3081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592914-9178-4156-9517-12709114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C1CA21-6000-4D79-8204-525D7AD7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633EE-BAA4-476E-A65E-E97EAA43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68032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575681-5985-41C9-8F46-DA45FC59B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15432-7B52-46E1-B938-1F239BC0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1C75059-202F-48A4-9CC6-E51D02130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B5C9D56-FFC7-4DF6-9154-1F189809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3C4067-4CB0-4427-9DB6-E88E5C9BE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16D984-DD3E-49BA-B8C3-0DA396E4B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516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AA15-F9AD-477B-9004-BDAC9DDB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2FAAB-8111-4021-AC5B-96ADBD9F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00BB2-C435-4BDA-A57B-088F1717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CAB75-1872-453C-B8C5-DDCC4E5C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A4D2-FA8C-4BEF-B29C-8187B98DF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8169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396E0-4BFA-40D6-B957-2846498A8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C050C64-DA6F-49C4-BAFF-DF75D8124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E27A1A-1551-473D-A382-83946B60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B1A58B-AE24-4903-B6F2-6173959CE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1BEB65-BDFB-45C3-A8AF-74434FF7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1E266B-645C-4BEA-A8C0-7AE35AE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18570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5066A-84C7-4A52-8A63-F01E8F812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678606E-5C67-4051-BC3F-744E53B7F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C36882-5D31-477E-A710-2A5420CA9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E1BEBF-F6A1-42CF-A25D-277E9C68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2ACD9E-4177-4E8A-841F-60EF0B9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8849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B86008-6643-4A95-BD79-09291BD4F7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51434C-1D8A-4A33-B83B-537D1E97D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E90AB-4E4A-49BE-A5B0-28E3E2D8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C001A3-EFD9-4A1B-893B-A0586811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8BC14B-4838-479A-A0F7-86FB8057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4695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5258-8B36-4AA1-890A-B8DD9005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A712A-856B-4E63-A810-8292B7D8D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44A9-970E-4BE9-9C99-077425D3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8886-7883-4D74-9385-F6C46D50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5B8E6-73B8-4CAA-839E-B31E1720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751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29918-A096-48B1-A9A3-41BDE964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1DAF0-9AA6-40E3-9787-EAA9EA3DF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7E443-E1F1-4E12-9D31-EA0C9F40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64B05-AF87-4DB4-A3D2-6A405B8C6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1DD43-BC59-4C28-A626-36087EF7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F1629-8AC5-425B-A2D8-22750311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67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D175-4653-45BD-B698-BE806F84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6B4A9-1B7A-4DED-9F92-592CDF9C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2768-43A5-4B3C-A83F-955F7EEE2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3D546-AAF9-401D-915C-B08F424E8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57C54-C222-4554-8560-8D93B7C8F6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43D9C-EEC6-45A4-AE19-2D3B66354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9DE9EE-67DB-4D31-909F-70D86E42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40FB2-B9D9-4823-902B-727EFB09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5324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76C3-E155-4AAC-A92F-EA03059D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EC08A-1EE2-402E-AF0D-13A133DD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589B7-F3A2-492F-B32B-75DB1A44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1C771-4E36-40FF-957C-41E0CE56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9703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62F28-3762-4982-87B3-9C559BE3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69DBC-ABF6-407C-B61B-0A26D0DE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9C22-F7D6-4512-9478-74421B22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274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28B5-A3DB-432C-BA0D-708630F9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3E3F-D0D9-42DC-AC4C-A70ADA90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F84A-8B4F-4151-8A81-EDFE4F1CB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644C8-AF55-4A47-9E73-D0CF289C5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A5C63-A8BA-453B-8035-70CB5541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312FA-1E0C-44DD-83B3-93C1CC57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6362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981E-4B97-41FE-B049-ED0FA173D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29891-E97D-4509-B9ED-DE746B3BE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0A154-C368-4A98-8A06-B052B2987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95DA5-7EC2-49AD-AAEF-2106C07B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D8359-9EB9-4B04-85FF-AF41A98F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31D1E-49DC-48D7-AA12-8215F498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0088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BA543-D70C-4FCB-A38C-8918C6A3D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E8BB-45B8-4262-A014-37A228393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41CE-0156-4176-8A60-C397EEBF5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2F8A-550A-400F-85E0-20033AE63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93EC-66F5-4663-A3C4-1ED3C5FBC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8169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26AC0B-4FBC-43DA-807C-CB474D84C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E742AF-62A7-49E0-BF7C-173A27990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5798EC-CE5A-4C3E-81CD-7B6B22C75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C701-18EA-435F-9F40-72EBEC72D80C}" type="datetimeFigureOut">
              <a:rPr lang="en-NL" smtClean="0"/>
              <a:t>3/1/22</a:t>
            </a:fld>
            <a:endParaRPr lang="en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CE0505-6DF3-4494-9107-061C2EF48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ECE2D2-3EC5-46D0-9096-42EEA9625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3CAA-FB7F-4BD1-88D4-39314176C5D2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0122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eter.dingemans@iclou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9F59F6D3-8641-45D1-8443-C7957D3E5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393" y="0"/>
            <a:ext cx="6843214" cy="4572058"/>
          </a:xfrm>
          <a:prstGeom prst="rect">
            <a:avLst/>
          </a:prstGeom>
          <a:solidFill>
            <a:srgbClr val="023346"/>
          </a:solidFill>
        </p:spPr>
      </p:pic>
      <p:sp>
        <p:nvSpPr>
          <p:cNvPr id="6" name="CasellaDiTesto 3">
            <a:extLst>
              <a:ext uri="{FF2B5EF4-FFF2-40B4-BE49-F238E27FC236}">
                <a16:creationId xmlns:a16="http://schemas.microsoft.com/office/drawing/2014/main" id="{979BDFDA-3956-40A1-AAA5-058E14FCE477}"/>
              </a:ext>
            </a:extLst>
          </p:cNvPr>
          <p:cNvSpPr txBox="1"/>
          <p:nvPr/>
        </p:nvSpPr>
        <p:spPr>
          <a:xfrm>
            <a:off x="2207448" y="4942611"/>
            <a:ext cx="7630670" cy="1863791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389626">
              <a:defRPr/>
            </a:pPr>
            <a:r>
              <a:rPr lang="it-IT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Optimizing </a:t>
            </a:r>
            <a:r>
              <a:rPr lang="it-IT" sz="2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it-IT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occupancy</a:t>
            </a:r>
            <a:endParaRPr lang="it-IT" sz="2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24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r>
              <a:rPr lang="it-IT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Peter Dingemans</a:t>
            </a:r>
          </a:p>
          <a:p>
            <a:pPr algn="ctr" defTabSz="389626">
              <a:defRPr/>
            </a:pPr>
            <a: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Dingemans Management B.V.</a:t>
            </a:r>
          </a:p>
          <a:p>
            <a:pPr algn="ctr" defTabSz="389626">
              <a:defRPr/>
            </a:pPr>
            <a:endParaRPr lang="it-IT" sz="8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  <a:p>
            <a:pPr algn="ctr" defTabSz="389626">
              <a:defRPr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33044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AE758F-2773-8843-BA27-D675457D92CB}"/>
              </a:ext>
            </a:extLst>
          </p:cNvPr>
          <p:cNvSpPr/>
          <p:nvPr/>
        </p:nvSpPr>
        <p:spPr>
          <a:xfrm>
            <a:off x="185991" y="815259"/>
            <a:ext cx="7974413" cy="3636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Objectives</a:t>
            </a:r>
            <a:b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Parking policies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Reduce search traffic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Reduce CO2 emissions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Make cities more livable  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37296-6DD2-C64B-A175-2BCC8B3F77E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C7E9D4B-F492-5241-AC3A-24D52123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01" y="2137736"/>
            <a:ext cx="5294524" cy="22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7FFDFCD0-16AB-BE46-8B8E-214F4F6C31C8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2" name="Grafik 3">
              <a:extLst>
                <a:ext uri="{FF2B5EF4-FFF2-40B4-BE49-F238E27FC236}">
                  <a16:creationId xmlns:a16="http://schemas.microsoft.com/office/drawing/2014/main" id="{DC1C8B80-D0D8-DF4E-AB29-F85A5963B438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hteck 5">
              <a:extLst>
                <a:ext uri="{FF2B5EF4-FFF2-40B4-BE49-F238E27FC236}">
                  <a16:creationId xmlns:a16="http://schemas.microsoft.com/office/drawing/2014/main" id="{E46B66B4-E730-CC43-998B-546F8D22D15D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hteck 6">
              <a:extLst>
                <a:ext uri="{FF2B5EF4-FFF2-40B4-BE49-F238E27FC236}">
                  <a16:creationId xmlns:a16="http://schemas.microsoft.com/office/drawing/2014/main" id="{ED7D3EA7-FE24-4E4A-A4FC-5E754826EAF2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5" name="Rechthoek 14">
            <a:extLst>
              <a:ext uri="{FF2B5EF4-FFF2-40B4-BE49-F238E27FC236}">
                <a16:creationId xmlns:a16="http://schemas.microsoft.com/office/drawing/2014/main" id="{6C9EA556-1698-8748-B4A5-C137762CC0C1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B6D605B-221E-5F44-A65C-2F9F36A1C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1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>
            <a:extLst>
              <a:ext uri="{FF2B5EF4-FFF2-40B4-BE49-F238E27FC236}">
                <a16:creationId xmlns:a16="http://schemas.microsoft.com/office/drawing/2014/main" id="{A221C7D7-F7DB-9B45-8086-3ED9A22F34A4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BA1809A-7E39-468B-91E1-CB8DB1865116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49AF8DE-311F-4C05-AF53-8952A9C01929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33E33974-6A0F-495C-9987-2D81F056F940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DCAE758F-2773-8843-BA27-D675457D92CB}"/>
              </a:ext>
            </a:extLst>
          </p:cNvPr>
          <p:cNvSpPr/>
          <p:nvPr/>
        </p:nvSpPr>
        <p:spPr>
          <a:xfrm>
            <a:off x="185991" y="815259"/>
            <a:ext cx="7974413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Today’s world</a:t>
            </a:r>
            <a:b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On-street parking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Off-street parking – PARCS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Enforcement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PGS - Parking Guidance Systems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Single space detection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37296-6DD2-C64B-A175-2BCC8B3F77E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611EE225-9BEC-C34D-B942-BBF4BE726B39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9" name="Afbeelding 8" descr="Afbeelding met tekst, gebouw, buiten, straat&#10;&#10;Automatisch gegenereerde beschrijving">
            <a:extLst>
              <a:ext uri="{FF2B5EF4-FFF2-40B4-BE49-F238E27FC236}">
                <a16:creationId xmlns:a16="http://schemas.microsoft.com/office/drawing/2014/main" id="{7E66196E-493B-4243-BB6B-932FED210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91" y="565304"/>
            <a:ext cx="4908808" cy="327194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33E23AE-1FF6-ED41-99B2-E6C9DCF5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AE758F-2773-8843-BA27-D675457D92CB}"/>
              </a:ext>
            </a:extLst>
          </p:cNvPr>
          <p:cNvSpPr/>
          <p:nvPr/>
        </p:nvSpPr>
        <p:spPr>
          <a:xfrm>
            <a:off x="185991" y="815259"/>
            <a:ext cx="7974413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Single space detection </a:t>
            </a:r>
          </a:p>
          <a:p>
            <a:pPr lvl="2">
              <a:lnSpc>
                <a:spcPct val="150000"/>
              </a:lnSpc>
            </a:pPr>
            <a:br>
              <a:rPr lang="en-US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(Smart) sensors based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In-ground sensors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Camera/ vision-based sensors</a:t>
            </a:r>
          </a:p>
          <a:p>
            <a:pPr lvl="2">
              <a:lnSpc>
                <a:spcPct val="150000"/>
              </a:lnSpc>
            </a:pPr>
            <a:br>
              <a:rPr lang="en-US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Software (app) based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Probability map-based space detection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Community based detection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37296-6DD2-C64B-A175-2BCC8B3F77E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rking sensor for automated system.">
            <a:extLst>
              <a:ext uri="{FF2B5EF4-FFF2-40B4-BE49-F238E27FC236}">
                <a16:creationId xmlns:a16="http://schemas.microsoft.com/office/drawing/2014/main" id="{FEDC6AFA-FAB8-A14E-821B-1F482157D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5" b="2"/>
          <a:stretch/>
        </p:blipFill>
        <p:spPr bwMode="auto">
          <a:xfrm>
            <a:off x="7169971" y="1726983"/>
            <a:ext cx="2081381" cy="175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binnen&#10;&#10;Automatisch gegenereerde beschrijving">
            <a:extLst>
              <a:ext uri="{FF2B5EF4-FFF2-40B4-BE49-F238E27FC236}">
                <a16:creationId xmlns:a16="http://schemas.microsoft.com/office/drawing/2014/main" id="{95409336-3A55-A54C-A0D2-859B0E688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81" y="1779571"/>
            <a:ext cx="2081382" cy="1687607"/>
          </a:xfrm>
          <a:prstGeom prst="rect">
            <a:avLst/>
          </a:prstGeom>
        </p:spPr>
      </p:pic>
      <p:pic>
        <p:nvPicPr>
          <p:cNvPr id="14" name="Afbeelding 13" descr="Afbeelding met tekst, auto, weg, buiten&#10;&#10;Automatisch gegenereerde beschrijving">
            <a:extLst>
              <a:ext uri="{FF2B5EF4-FFF2-40B4-BE49-F238E27FC236}">
                <a16:creationId xmlns:a16="http://schemas.microsoft.com/office/drawing/2014/main" id="{67DDB048-D345-734A-888C-06BC4DDEE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" t="22486" b="5105"/>
          <a:stretch/>
        </p:blipFill>
        <p:spPr>
          <a:xfrm>
            <a:off x="7169971" y="3528620"/>
            <a:ext cx="4224792" cy="173408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CC769A2A-87C8-AD4E-A4A9-A96A65946016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2" name="Grafik 3">
              <a:extLst>
                <a:ext uri="{FF2B5EF4-FFF2-40B4-BE49-F238E27FC236}">
                  <a16:creationId xmlns:a16="http://schemas.microsoft.com/office/drawing/2014/main" id="{22C26F8D-59D7-B74C-B501-8A687004CFFA}"/>
                </a:ext>
              </a:extLst>
            </p:cNvPr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hteck 5">
              <a:extLst>
                <a:ext uri="{FF2B5EF4-FFF2-40B4-BE49-F238E27FC236}">
                  <a16:creationId xmlns:a16="http://schemas.microsoft.com/office/drawing/2014/main" id="{68A7BDEE-D6A2-8147-8732-1AE3D03A6BAE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hteck 6">
              <a:extLst>
                <a:ext uri="{FF2B5EF4-FFF2-40B4-BE49-F238E27FC236}">
                  <a16:creationId xmlns:a16="http://schemas.microsoft.com/office/drawing/2014/main" id="{6F08328A-E6DB-8744-BF45-1103F0AA4778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Rechthoek 15">
            <a:extLst>
              <a:ext uri="{FF2B5EF4-FFF2-40B4-BE49-F238E27FC236}">
                <a16:creationId xmlns:a16="http://schemas.microsoft.com/office/drawing/2014/main" id="{13C1E536-9B65-8542-A69A-4D99D56D2E80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93D5E6A5-8481-3B49-A007-9EF8B422A1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2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AE758F-2773-8843-BA27-D675457D92CB}"/>
              </a:ext>
            </a:extLst>
          </p:cNvPr>
          <p:cNvSpPr/>
          <p:nvPr/>
        </p:nvSpPr>
        <p:spPr>
          <a:xfrm>
            <a:off x="185991" y="815259"/>
            <a:ext cx="11191923" cy="529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New applications &amp; technologies – (dynamic) occupancy information</a:t>
            </a:r>
            <a:b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paid parking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Navigation apps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In-vehicle sensor systems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Kerbside</a:t>
            </a: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management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Urban Vehicle Access Regulations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37296-6DD2-C64B-A175-2BCC8B3F77E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FF924B2-A14E-7246-B545-B446B540D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65" y="2487392"/>
            <a:ext cx="5320055" cy="1877979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B801AB76-C864-F845-B6FD-B3AA4EE5293F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0" name="Grafik 3">
              <a:extLst>
                <a:ext uri="{FF2B5EF4-FFF2-40B4-BE49-F238E27FC236}">
                  <a16:creationId xmlns:a16="http://schemas.microsoft.com/office/drawing/2014/main" id="{9C9CB824-1574-8E4C-966A-7AFDC2A32518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5">
              <a:extLst>
                <a:ext uri="{FF2B5EF4-FFF2-40B4-BE49-F238E27FC236}">
                  <a16:creationId xmlns:a16="http://schemas.microsoft.com/office/drawing/2014/main" id="{46938F98-12E9-8B4C-BBDB-A680403F8566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hteck 6">
              <a:extLst>
                <a:ext uri="{FF2B5EF4-FFF2-40B4-BE49-F238E27FC236}">
                  <a16:creationId xmlns:a16="http://schemas.microsoft.com/office/drawing/2014/main" id="{8FE4636B-5F21-2943-BC39-E6E14724A8F1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184AB847-378D-B24D-A045-63077606A5F3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5F2EAA1-0435-C04D-8A9A-E66EC34BFE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7670441-0D6D-8040-A2ED-41E25512F03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fiek 10">
            <a:extLst>
              <a:ext uri="{FF2B5EF4-FFF2-40B4-BE49-F238E27FC236}">
                <a16:creationId xmlns:a16="http://schemas.microsoft.com/office/drawing/2014/main" id="{BBADD0D0-404B-194F-B6D8-4DAB6166E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406598"/>
              </p:ext>
            </p:extLst>
          </p:nvPr>
        </p:nvGraphicFramePr>
        <p:xfrm>
          <a:off x="927652" y="901148"/>
          <a:ext cx="10469218" cy="489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ep 11">
            <a:extLst>
              <a:ext uri="{FF2B5EF4-FFF2-40B4-BE49-F238E27FC236}">
                <a16:creationId xmlns:a16="http://schemas.microsoft.com/office/drawing/2014/main" id="{1E5A04FE-965B-2449-B1E1-58B058370F56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4" name="Grafik 3">
              <a:extLst>
                <a:ext uri="{FF2B5EF4-FFF2-40B4-BE49-F238E27FC236}">
                  <a16:creationId xmlns:a16="http://schemas.microsoft.com/office/drawing/2014/main" id="{76F579B1-CFE1-0440-9BB6-7C639316C516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hteck 5">
              <a:extLst>
                <a:ext uri="{FF2B5EF4-FFF2-40B4-BE49-F238E27FC236}">
                  <a16:creationId xmlns:a16="http://schemas.microsoft.com/office/drawing/2014/main" id="{28C2E83C-4914-504F-917B-4E04BDE44BF5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650389E5-AA8C-FB4C-8E2F-8699A929F452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Rechthoek 16">
            <a:extLst>
              <a:ext uri="{FF2B5EF4-FFF2-40B4-BE49-F238E27FC236}">
                <a16:creationId xmlns:a16="http://schemas.microsoft.com/office/drawing/2014/main" id="{C4570D9C-A05D-F744-A558-4DE2D1BC3489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22CBD12-2DCB-C040-86B3-717197CCE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DCAE758F-2773-8843-BA27-D675457D92CB}"/>
              </a:ext>
            </a:extLst>
          </p:cNvPr>
          <p:cNvSpPr/>
          <p:nvPr/>
        </p:nvSpPr>
        <p:spPr>
          <a:xfrm>
            <a:off x="185991" y="815259"/>
            <a:ext cx="10714048" cy="585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Recommendations</a:t>
            </a:r>
            <a:endParaRPr lang="en-US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Define requirements in line with your parking policy and objectives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Include multi-channel communication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Secure access to (open) dynamic parking data &amp; interoperability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Include connectivity with open parking data standards 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Assure data security and data privacy (GDPR)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Evaluation of solutions on TCO basis </a:t>
            </a:r>
            <a:endParaRPr lang="en-US" sz="2400" b="1" dirty="0">
              <a:solidFill>
                <a:srgbClr val="133A8D"/>
              </a:solidFill>
              <a:highlight>
                <a:srgbClr val="FFFF00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8637296-6DD2-C64B-A175-2BCC8B3F77E6}"/>
              </a:ext>
            </a:extLst>
          </p:cNvPr>
          <p:cNvSpPr/>
          <p:nvPr/>
        </p:nvSpPr>
        <p:spPr>
          <a:xfrm>
            <a:off x="185991" y="138151"/>
            <a:ext cx="968283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Optimizing space occupancy</a:t>
            </a:r>
          </a:p>
          <a:p>
            <a:endParaRPr lang="en-US" sz="3200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133A8D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D02C07A-6DEF-534E-A9BA-06F8D21C2A98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0" name="Grafik 3">
              <a:extLst>
                <a:ext uri="{FF2B5EF4-FFF2-40B4-BE49-F238E27FC236}">
                  <a16:creationId xmlns:a16="http://schemas.microsoft.com/office/drawing/2014/main" id="{54C95056-34D0-1847-8151-F02B738CA2E2}"/>
                </a:ext>
              </a:extLst>
            </p:cNvPr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hteck 5">
              <a:extLst>
                <a:ext uri="{FF2B5EF4-FFF2-40B4-BE49-F238E27FC236}">
                  <a16:creationId xmlns:a16="http://schemas.microsoft.com/office/drawing/2014/main" id="{F648947C-51B8-EC40-A859-0D8EEC17B283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hteck 6">
              <a:extLst>
                <a:ext uri="{FF2B5EF4-FFF2-40B4-BE49-F238E27FC236}">
                  <a16:creationId xmlns:a16="http://schemas.microsoft.com/office/drawing/2014/main" id="{33A8AC82-5DE2-184D-859E-F1EB875892F2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3" name="Rechthoek 12">
            <a:extLst>
              <a:ext uri="{FF2B5EF4-FFF2-40B4-BE49-F238E27FC236}">
                <a16:creationId xmlns:a16="http://schemas.microsoft.com/office/drawing/2014/main" id="{43A8A02E-2334-2344-9A33-12FBE8E540AB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42B341C-03D8-9441-AE08-E3DA8F12C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3">
            <a:extLst>
              <a:ext uri="{FF2B5EF4-FFF2-40B4-BE49-F238E27FC236}">
                <a16:creationId xmlns:a16="http://schemas.microsoft.com/office/drawing/2014/main" id="{4C2C806B-3F4C-4B49-89C8-5218520353FE}"/>
              </a:ext>
            </a:extLst>
          </p:cNvPr>
          <p:cNvSpPr txBox="1"/>
          <p:nvPr/>
        </p:nvSpPr>
        <p:spPr>
          <a:xfrm>
            <a:off x="2114684" y="1642820"/>
            <a:ext cx="7630670" cy="420289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ctr" defTabSz="389626">
              <a:defRPr/>
            </a:pPr>
            <a:r>
              <a:rPr lang="it-IT" sz="2800" b="1" dirty="0" err="1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Contact</a:t>
            </a:r>
            <a:br>
              <a:rPr lang="it-IT" sz="2800" b="1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it-IT" sz="2800" b="1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389626">
              <a:defRPr/>
            </a:pPr>
            <a:endParaRPr lang="it-IT" sz="2000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389626">
              <a:defRPr/>
            </a:pPr>
            <a:r>
              <a:rPr lang="it-IT" sz="2400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Peter Dingemans</a:t>
            </a:r>
          </a:p>
          <a:p>
            <a:pPr algn="ctr" defTabSz="389626">
              <a:defRPr/>
            </a:pPr>
            <a:r>
              <a:rPr lang="it-IT" sz="2400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Dingemans Management B.V.</a:t>
            </a:r>
          </a:p>
          <a:p>
            <a:pPr algn="ctr" defTabSz="389626">
              <a:defRPr/>
            </a:pPr>
            <a:endParaRPr lang="it-IT" sz="2000" dirty="0">
              <a:solidFill>
                <a:srgbClr val="133A8D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389626">
              <a:defRPr/>
            </a:pPr>
            <a:r>
              <a:rPr lang="it-IT" sz="2000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peter.dingemans@icloud.com</a:t>
            </a:r>
            <a:br>
              <a:rPr lang="it-IT" sz="2000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it-IT" sz="2000" dirty="0">
                <a:solidFill>
                  <a:srgbClr val="133A8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+31 611606257</a:t>
            </a:r>
            <a:b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it-IT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389626">
              <a:defRPr/>
            </a:pPr>
            <a:endParaRPr lang="it-IT" sz="8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  <a:p>
            <a:pPr algn="ctr" defTabSz="389626">
              <a:defRPr/>
            </a:pPr>
            <a:endParaRPr lang="it-IT" sz="1600" dirty="0">
              <a:solidFill>
                <a:schemeClr val="accent1">
                  <a:lumMod val="75000"/>
                </a:schemeClr>
              </a:solidFill>
              <a:latin typeface="Century Gothic"/>
            </a:endParaRP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1ADA278-9C9B-9641-99F0-3955A31676A3}"/>
              </a:ext>
            </a:extLst>
          </p:cNvPr>
          <p:cNvGrpSpPr/>
          <p:nvPr/>
        </p:nvGrpSpPr>
        <p:grpSpPr>
          <a:xfrm>
            <a:off x="6828158" y="5795901"/>
            <a:ext cx="5127036" cy="880987"/>
            <a:chOff x="6779191" y="5833077"/>
            <a:chExt cx="5127036" cy="880987"/>
          </a:xfrm>
        </p:grpSpPr>
        <p:pic>
          <p:nvPicPr>
            <p:cNvPr id="11" name="Grafik 3">
              <a:extLst>
                <a:ext uri="{FF2B5EF4-FFF2-40B4-BE49-F238E27FC236}">
                  <a16:creationId xmlns:a16="http://schemas.microsoft.com/office/drawing/2014/main" id="{024BC1AB-E11A-054D-8DF9-8719960825B4}"/>
                </a:ext>
              </a:extLst>
            </p:cNvPr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858036" y="5833077"/>
              <a:ext cx="1048191" cy="88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5">
              <a:extLst>
                <a:ext uri="{FF2B5EF4-FFF2-40B4-BE49-F238E27FC236}">
                  <a16:creationId xmlns:a16="http://schemas.microsoft.com/office/drawing/2014/main" id="{62ABE30E-CDDA-C24E-993C-6367792FC7D5}"/>
                </a:ext>
              </a:extLst>
            </p:cNvPr>
            <p:cNvSpPr/>
            <p:nvPr/>
          </p:nvSpPr>
          <p:spPr>
            <a:xfrm>
              <a:off x="7039422" y="5950406"/>
              <a:ext cx="3525068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  <a:tabLst>
                  <a:tab pos="4476750" algn="l"/>
                </a:tabLst>
              </a:pPr>
              <a:r>
                <a:rPr lang="en-US" sz="1500" b="1" dirty="0">
                  <a:solidFill>
                    <a:srgbClr val="133A8D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EUROPEAN PARKING ASSOCIATION</a:t>
              </a:r>
              <a:endParaRPr lang="de-DE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hteck 6">
              <a:extLst>
                <a:ext uri="{FF2B5EF4-FFF2-40B4-BE49-F238E27FC236}">
                  <a16:creationId xmlns:a16="http://schemas.microsoft.com/office/drawing/2014/main" id="{4F4B9827-2DD1-C440-A9FD-B86FCB19DEF2}"/>
                </a:ext>
              </a:extLst>
            </p:cNvPr>
            <p:cNvSpPr/>
            <p:nvPr/>
          </p:nvSpPr>
          <p:spPr>
            <a:xfrm>
              <a:off x="6779191" y="6237609"/>
              <a:ext cx="40455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n-US" sz="1200" i="1" dirty="0">
                  <a:solidFill>
                    <a:srgbClr val="808080"/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Positively promoting parking solutions for sustainable mobility</a:t>
              </a:r>
              <a:endParaRPr lang="de-D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Rechthoek 13">
            <a:extLst>
              <a:ext uri="{FF2B5EF4-FFF2-40B4-BE49-F238E27FC236}">
                <a16:creationId xmlns:a16="http://schemas.microsoft.com/office/drawing/2014/main" id="{CB305612-BD45-024A-B4FA-951998BC0955}"/>
              </a:ext>
            </a:extLst>
          </p:cNvPr>
          <p:cNvSpPr/>
          <p:nvPr/>
        </p:nvSpPr>
        <p:spPr>
          <a:xfrm>
            <a:off x="183960" y="6376481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POLIS-EPA webinar - March 2</a:t>
            </a:r>
            <a:r>
              <a:rPr lang="en-US" sz="1600" baseline="300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133A8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D49C918-5129-5142-B65C-8AE58914B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8294" y="6054199"/>
            <a:ext cx="1422061" cy="4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27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15219</TotalTime>
  <Words>296</Words>
  <Application>Microsoft Macintosh PowerPoint</Application>
  <PresentationFormat>Breedbeeld</PresentationFormat>
  <Paragraphs>75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Tahoma</vt:lpstr>
      <vt:lpstr>Times New Roman</vt:lpstr>
      <vt:lpstr>Office Theme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POLIS-EPA webinar</dc:title>
  <dc:subject/>
  <dc:creator>Peter Dingemans</dc:creator>
  <cp:keywords/>
  <dc:description/>
  <cp:lastModifiedBy>Peter Dingemans</cp:lastModifiedBy>
  <cp:revision>80</cp:revision>
  <dcterms:created xsi:type="dcterms:W3CDTF">2020-04-17T07:55:46Z</dcterms:created>
  <dcterms:modified xsi:type="dcterms:W3CDTF">2022-03-01T15:17:53Z</dcterms:modified>
  <cp:category/>
</cp:coreProperties>
</file>