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3" r:id="rId3"/>
    <p:sldId id="266" r:id="rId4"/>
    <p:sldId id="269" r:id="rId5"/>
    <p:sldId id="276" r:id="rId6"/>
    <p:sldId id="277" r:id="rId7"/>
    <p:sldId id="267" r:id="rId8"/>
    <p:sldId id="258" r:id="rId9"/>
    <p:sldId id="268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8A6C"/>
    <a:srgbClr val="00A884"/>
    <a:srgbClr val="004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8C18-D4DE-4EE2-BDED-BE6C1419A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B63B4-D209-47DF-BB64-4BBEE8CC8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4BE30-5439-460B-A745-F48412034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2863-05E6-4E87-85E2-E1AA601AE3A1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4E157-BA30-4B3C-AAD0-2ED6CA3E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49C7-A092-4D11-AA51-C0971F56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9D37-7576-4775-A4BF-B43E5B5D3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0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39E4-8C2C-4387-B0C1-6C0530328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B5163-6354-486F-852A-1D0AD8BF1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E3CA0-0450-4C8B-9AEC-D7A33C68F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6BA83-1FA9-409C-A1E0-0369802F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2863-05E6-4E87-85E2-E1AA601AE3A1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1B967-97EB-42DA-A960-B1AF56627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15DBF-256C-47B2-88D1-1927AEC8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9D37-7576-4775-A4BF-B43E5B5D3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7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6F50E-8DE6-41B4-9AC6-846B2CBC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BE171-1F00-4080-87FD-EF43A43DA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B8D53-9B38-4FE3-8A61-45F200BD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2863-05E6-4E87-85E2-E1AA601AE3A1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530D-5E90-42D9-8BF7-56E25157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CD340-E62F-4580-9C64-AA38002A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9D37-7576-4775-A4BF-B43E5B5D3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590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602DE-3CA3-4020-AEBF-CF213C946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40892-7303-4187-9994-431731325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3AED-7349-4A8D-AE03-7A9B0193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2863-05E6-4E87-85E2-E1AA601AE3A1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ADB55-AAAE-4496-B6EF-094B56E2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002CC-2093-48EA-841B-C3737CE3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9D37-7576-4775-A4BF-B43E5B5D3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9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7E61-E52B-4DE9-A9E3-27C23C47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60594-DFD8-4AF6-BBA9-B541AEDE0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A7984-863F-4B7F-998B-C2C54F72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2863-05E6-4E87-85E2-E1AA601AE3A1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9F070-D26D-4CD3-B1BC-0C42CC5B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6DD99-064D-4A6B-9779-384D5DB7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9D37-7576-4775-A4BF-B43E5B5D3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77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5EF2-E4CF-4CF4-876B-78B0BD2C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A9AD9-EDEB-4366-8EA1-19F7A36B8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97E26-E25C-4B5A-8FD3-A7A9F0BE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2863-05E6-4E87-85E2-E1AA601AE3A1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AFA70-DC8F-47B7-99E6-963B4C0C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05F61-10A2-435E-994A-8B651E04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9D37-7576-4775-A4BF-B43E5B5D3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0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A29E-116A-4FB6-9F4C-04123827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49FA3-1911-4F6E-B154-E9BA6021C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020A5-E390-4D48-B11A-FF06FDBBE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DAA9C-AB72-473B-832E-D5A6D46D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2863-05E6-4E87-85E2-E1AA601AE3A1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8E8EA-5692-4DEE-9F4E-43662C1C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2960A-E31D-4BC4-A1A4-BC1D2034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9D37-7576-4775-A4BF-B43E5B5D3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38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3C756-F588-4C69-96F3-55983CAD3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0920-CB55-4FB5-9A61-47BE8E85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85036-B74B-4917-BAC0-43CE6910B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06657-CE54-4B1C-9A69-11FF5479C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5D08A-72C3-4C43-97CE-4EF8421AD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31F037-F085-4E29-A4CD-A8F76D76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2863-05E6-4E87-85E2-E1AA601AE3A1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5440DF-7A2C-42CC-9442-43D2576BE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A3AB8-3428-47A1-AC0B-C84A9051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9D37-7576-4775-A4BF-B43E5B5D3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95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68A5-B7D6-41DD-9B3B-14A4F4EE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844BD-93C7-4315-992F-BCB19409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2863-05E6-4E87-85E2-E1AA601AE3A1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8345F-806E-409A-9F96-99789F8E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0EABF-FEDE-4860-BAE3-62096F7B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9D37-7576-4775-A4BF-B43E5B5D3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85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45E976-5312-4C52-BE93-1962924D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2863-05E6-4E87-85E2-E1AA601AE3A1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4B2BF-5766-49B2-A0A4-00B14141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6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6F09-8160-4E8B-8677-FF0373BF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D383A-B3AF-4989-9763-48E76D01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2863-05E6-4E87-85E2-E1AA601AE3A1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10A43A-E7CF-44E1-8305-53072154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02362-D088-462C-80BF-C62EEBA1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9D37-7576-4775-A4BF-B43E5B5D39B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7D2B92-BADA-415A-970D-DB7E666C296F}"/>
              </a:ext>
            </a:extLst>
          </p:cNvPr>
          <p:cNvSpPr/>
          <p:nvPr userDrawn="1"/>
        </p:nvSpPr>
        <p:spPr>
          <a:xfrm>
            <a:off x="8077200" y="5525360"/>
            <a:ext cx="4114800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7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AEBFE-AB7D-4736-A48B-0C606DBC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3970-D5A0-4F2D-A723-78BE65B23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6C9F4-7548-459C-B3BA-5DBA24BB1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B16C3-220D-42F5-A6DD-7E280F45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2863-05E6-4E87-85E2-E1AA601AE3A1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647AF-5E23-4969-8544-8C26230B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CF09B-11B9-490B-BD77-28F77020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9D37-7576-4775-A4BF-B43E5B5D3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67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4F9A1F-07B5-43FA-B95B-628549B9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28C2-C629-46D4-AC3F-CFCE9B732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0027F-55FD-4253-9EFD-503FCD1D1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C2863-05E6-4E87-85E2-E1AA601AE3A1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502AE-D9A0-490F-AAE8-0C0F8AE76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D6BA5-84DE-4DB1-B0E2-2BF965570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B9D37-7576-4775-A4BF-B43E5B5D3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A2CDC2-913D-463E-B99F-5BB1DF0B2B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10600" y="6003187"/>
            <a:ext cx="3326042" cy="7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rkingmatters.com/project/national-parking-platform" TargetMode="External"/><Relationship Id="rId2" Type="http://schemas.openxmlformats.org/officeDocument/2006/relationships/hyperlink" Target="https://www.oxfordshire.gov.uk/residents/roads-and-transport/park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lianceforparkingdatastandard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17E6C-CA8A-49DA-A4ED-D84A432C7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3" r="5203" b="1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8023C-4416-477F-ACC5-8E282117E85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3468" y="609600"/>
            <a:ext cx="3992700" cy="3877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National Parking Platform Pilot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8E8124-521D-415F-863A-FDCD3E87C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638" y="4864871"/>
            <a:ext cx="4277948" cy="9238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125E71-ADC7-4437-A563-C7DBB747F89C}"/>
              </a:ext>
            </a:extLst>
          </p:cNvPr>
          <p:cNvSpPr txBox="1"/>
          <p:nvPr/>
        </p:nvSpPr>
        <p:spPr>
          <a:xfrm>
            <a:off x="643468" y="5142401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Emma Liptrot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Deputy Civil Enforcement Manager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6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4C82-B603-4D3C-A21C-981B135A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E130A-7B94-45C6-9FCC-A2F21A4D2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Emma Liptrot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Deputy Civil Enforcement Manager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https://www.oxfordshire.gov.uk/residents/roads-and-transport/parking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More details: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National Parking Platform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https://parkingmatters.com/project/national-parking-platform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Alliance for Parking Data Standards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https://www.allianceforparkingdatastandards.org/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753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7A5B-1AAC-4B6C-9543-944E6AF2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5125"/>
            <a:ext cx="10247376" cy="1325563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Oxford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7B36-3683-4EBD-B0C6-8946D9017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027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GB" sz="2800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Oxford is an historic and thriving city and </a:t>
            </a:r>
            <a:r>
              <a:rPr lang="en-GB" sz="2800" spc="5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 the tourism gateway to the rest of Oxfordshire. We attract approximately 7-million day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‑</a:t>
            </a:r>
            <a:r>
              <a:rPr lang="en-GB" sz="2800" spc="5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time and staying visitors per year, generating £780 million of income for local Oxford businesses. In terms of overseas visitors to the UK, Oxford is the eighth most visited city for staying visits</a:t>
            </a:r>
            <a:endParaRPr lang="en-GB" sz="2800" spc="5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2800" spc="5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 average, the arterial routes into the City centre have 38,000 vehicles </a:t>
            </a:r>
            <a:r>
              <a:rPr lang="en-GB" spc="50" dirty="0">
                <a:latin typeface="Arial" panose="020B0604020202020204" pitchFamily="34" charset="0"/>
                <a:ea typeface="Calibri" panose="020F0502020204030204" pitchFamily="34" charset="0"/>
              </a:rPr>
              <a:t>travelling along them each day</a:t>
            </a:r>
          </a:p>
        </p:txBody>
      </p:sp>
    </p:spTree>
    <p:extLst>
      <p:ext uri="{BB962C8B-B14F-4D97-AF65-F5344CB8AC3E}">
        <p14:creationId xmlns:p14="http://schemas.microsoft.com/office/powerpoint/2010/main" val="62795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89BF-775C-43C8-BE40-59ADDCC4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46305"/>
            <a:ext cx="10149840" cy="971296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What is the National Parking Platform?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D0442-68B8-4510-9BDA-44103478B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76" y="1257808"/>
            <a:ext cx="10515600" cy="16499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000" spc="50" dirty="0">
                <a:latin typeface="Arial" panose="020B0604020202020204" pitchFamily="34" charset="0"/>
                <a:ea typeface="Arial" panose="020B0604020202020204" pitchFamily="34" charset="0"/>
              </a:rPr>
              <a:t>It is a publicly owned, not for profit, national facility that enables parking operators (public or private) to communicate digitally with Service Providers.</a:t>
            </a:r>
          </a:p>
          <a:p>
            <a:pPr>
              <a:lnSpc>
                <a:spcPct val="110000"/>
              </a:lnSpc>
            </a:pPr>
            <a:r>
              <a:rPr lang="en-GB" sz="20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National Parking Platform project is funded by the Department for Transport, led by Manchester City Council and managed by Parking Matters.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E6EEC8-CBFE-4A07-873E-EF2288105FFE}"/>
              </a:ext>
            </a:extLst>
          </p:cNvPr>
          <p:cNvSpPr txBox="1">
            <a:spLocks/>
          </p:cNvSpPr>
          <p:nvPr/>
        </p:nvSpPr>
        <p:spPr>
          <a:xfrm>
            <a:off x="874776" y="3145028"/>
            <a:ext cx="10515600" cy="1792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b="1" spc="50" dirty="0">
                <a:latin typeface="Arial" panose="020B0604020202020204" pitchFamily="34" charset="0"/>
                <a:ea typeface="Arial" panose="020B0604020202020204" pitchFamily="34" charset="0"/>
              </a:rPr>
              <a:t>It is designed to:</a:t>
            </a:r>
          </a:p>
          <a:p>
            <a:pPr>
              <a:lnSpc>
                <a:spcPct val="110000"/>
              </a:lnSpc>
            </a:pPr>
            <a:r>
              <a:rPr lang="en-GB" sz="2000" spc="50" dirty="0">
                <a:latin typeface="Arial" panose="020B0604020202020204" pitchFamily="34" charset="0"/>
              </a:rPr>
              <a:t>Aggregate information about parking space availability provided   by car park operators and local authorities.</a:t>
            </a:r>
          </a:p>
          <a:p>
            <a:pPr>
              <a:lnSpc>
                <a:spcPct val="110000"/>
              </a:lnSpc>
            </a:pPr>
            <a:r>
              <a:rPr lang="en-GB" sz="2000" spc="50" dirty="0">
                <a:latin typeface="Arial" panose="020B0604020202020204" pitchFamily="34" charset="0"/>
              </a:rPr>
              <a:t>Integrate payment operations provided by mobile payment service providers.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8092AA-A1AB-439A-8BB4-C40D00678B4F}"/>
              </a:ext>
            </a:extLst>
          </p:cNvPr>
          <p:cNvSpPr txBox="1">
            <a:spLocks/>
          </p:cNvSpPr>
          <p:nvPr/>
        </p:nvSpPr>
        <p:spPr>
          <a:xfrm>
            <a:off x="1106424" y="5016500"/>
            <a:ext cx="7662672" cy="1183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000" b="1" spc="50" dirty="0">
                <a:latin typeface="Arial" panose="020B0604020202020204" pitchFamily="34" charset="0"/>
                <a:ea typeface="Calibri" panose="020F0502020204030204" pitchFamily="34" charset="0"/>
              </a:rPr>
              <a:t>Oxfordshire County Council have agreed to partake in this trial to enable the testing of the National Parking Platform software to help prove the concept.*</a:t>
            </a:r>
          </a:p>
        </p:txBody>
      </p:sp>
    </p:spTree>
    <p:extLst>
      <p:ext uri="{BB962C8B-B14F-4D97-AF65-F5344CB8AC3E}">
        <p14:creationId xmlns:p14="http://schemas.microsoft.com/office/powerpoint/2010/main" val="55642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85F4-7091-475A-85C9-A4C310C9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57479"/>
            <a:ext cx="3281218" cy="878841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The Concept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AE5C39-097A-4D39-BD7D-632EFBC337E6}"/>
              </a:ext>
            </a:extLst>
          </p:cNvPr>
          <p:cNvGrpSpPr/>
          <p:nvPr/>
        </p:nvGrpSpPr>
        <p:grpSpPr>
          <a:xfrm>
            <a:off x="91439" y="1968244"/>
            <a:ext cx="8028878" cy="4634340"/>
            <a:chOff x="91439" y="1968244"/>
            <a:chExt cx="8028878" cy="463434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9C68B8-FF65-416B-A0E1-C585999B0DB5}"/>
                </a:ext>
              </a:extLst>
            </p:cNvPr>
            <p:cNvSpPr/>
            <p:nvPr/>
          </p:nvSpPr>
          <p:spPr>
            <a:xfrm>
              <a:off x="91439" y="1968244"/>
              <a:ext cx="8028878" cy="4634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4EB83E-F15A-46E2-814E-7BCA0D9B9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9" y="1968244"/>
              <a:ext cx="8028878" cy="463434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A84E69B-AB35-4684-B155-31A9E2908075}"/>
              </a:ext>
            </a:extLst>
          </p:cNvPr>
          <p:cNvSpPr txBox="1"/>
          <p:nvPr/>
        </p:nvSpPr>
        <p:spPr>
          <a:xfrm>
            <a:off x="8271445" y="1799355"/>
            <a:ext cx="3829116" cy="4296645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Operators will be able to: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spc="50" dirty="0">
                <a:latin typeface="Arial" panose="020B0604020202020204" pitchFamily="34" charset="0"/>
                <a:cs typeface="Arial" panose="020B0604020202020204" pitchFamily="34" charset="0"/>
              </a:rPr>
              <a:t>Describe the parking they offer (including rates, times, restrictions etc) 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spc="50" dirty="0">
                <a:latin typeface="Arial" panose="020B0604020202020204" pitchFamily="34" charset="0"/>
                <a:cs typeface="Arial" panose="020B0604020202020204" pitchFamily="34" charset="0"/>
              </a:rPr>
              <a:t>Publicise occupancy in real time*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spc="50" dirty="0">
                <a:latin typeface="Arial" panose="020B0604020202020204" pitchFamily="34" charset="0"/>
                <a:cs typeface="Arial" panose="020B0604020202020204" pitchFamily="34" charset="0"/>
              </a:rPr>
              <a:t>Accept payments and reservations* without the need for a contract 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spc="50" dirty="0">
                <a:latin typeface="Arial" panose="020B0604020202020204" pitchFamily="34" charset="0"/>
                <a:cs typeface="Arial" panose="020B0604020202020204" pitchFamily="34" charset="0"/>
              </a:rPr>
              <a:t>Digitise compliance monitoring without the need for local digital infrastructure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300" spc="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spc="50" dirty="0">
                <a:latin typeface="Arial" panose="020B0604020202020204" pitchFamily="34" charset="0"/>
                <a:cs typeface="Arial" panose="020B0604020202020204" pitchFamily="34" charset="0"/>
              </a:rPr>
              <a:t>Service Providers will be able to: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spc="50" dirty="0">
                <a:latin typeface="Arial" panose="020B0604020202020204" pitchFamily="34" charset="0"/>
                <a:cs typeface="Arial" panose="020B0604020202020204" pitchFamily="34" charset="0"/>
              </a:rPr>
              <a:t>Offer their customers the ability to park in any Operator’s facility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spc="50" dirty="0">
                <a:latin typeface="Arial" panose="020B0604020202020204" pitchFamily="34" charset="0"/>
                <a:cs typeface="Arial" panose="020B0604020202020204" pitchFamily="34" charset="0"/>
              </a:rPr>
              <a:t>Pay Operators for parking without the need for a contract with each one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spc="50" dirty="0">
                <a:latin typeface="Arial" panose="020B0604020202020204" pitchFamily="34" charset="0"/>
                <a:cs typeface="Arial" panose="020B0604020202020204" pitchFamily="34" charset="0"/>
              </a:rPr>
              <a:t>Reserve spaces in Operator’s facilities*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spc="50" dirty="0">
                <a:latin typeface="Arial" panose="020B0604020202020204" pitchFamily="34" charset="0"/>
                <a:cs typeface="Arial" panose="020B0604020202020204" pitchFamily="34" charset="0"/>
              </a:rPr>
              <a:t>Develop value added services based on standard, available information*.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496FF8-33A3-47CA-8943-B9CABF40FBB5}"/>
              </a:ext>
            </a:extLst>
          </p:cNvPr>
          <p:cNvSpPr txBox="1"/>
          <p:nvPr/>
        </p:nvSpPr>
        <p:spPr>
          <a:xfrm>
            <a:off x="620249" y="1036320"/>
            <a:ext cx="107151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 publicly owned, national facility that enables Parking Operators (public and private) to communicate digitally with Service Providers.  </a:t>
            </a:r>
            <a:r>
              <a:rPr lang="en-GB" sz="1400" spc="50" dirty="0">
                <a:latin typeface="Arial" panose="020B0604020202020204" pitchFamily="34" charset="0"/>
                <a:cs typeface="Arial" panose="020B0604020202020204" pitchFamily="34" charset="0"/>
              </a:rPr>
              <a:t>The Platform is open to all Operators and Service Providers, enabling them to exchange the full range of parking information using APDS (ISO) standard interfaces. </a:t>
            </a:r>
          </a:p>
        </p:txBody>
      </p:sp>
    </p:spTree>
    <p:extLst>
      <p:ext uri="{BB962C8B-B14F-4D97-AF65-F5344CB8AC3E}">
        <p14:creationId xmlns:p14="http://schemas.microsoft.com/office/powerpoint/2010/main" val="355197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2">
            <a:extLst>
              <a:ext uri="{FF2B5EF4-FFF2-40B4-BE49-F238E27FC236}">
                <a16:creationId xmlns:a16="http://schemas.microsoft.com/office/drawing/2014/main" id="{02CD178A-D906-4435-953D-C959CC49A42F}"/>
              </a:ext>
            </a:extLst>
          </p:cNvPr>
          <p:cNvSpPr txBox="1">
            <a:spLocks/>
          </p:cNvSpPr>
          <p:nvPr/>
        </p:nvSpPr>
        <p:spPr>
          <a:xfrm>
            <a:off x="838800" y="367013"/>
            <a:ext cx="11608419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77"/>
            <a:r>
              <a:rPr lang="en-GB" sz="4000" dirty="0">
                <a:latin typeface="Montserrat" panose="020B0604020202020204" charset="0"/>
                <a:ea typeface="+mn-ea"/>
                <a:cs typeface="Arial"/>
              </a:rPr>
              <a:t>NPP Pilot Use cases </a:t>
            </a:r>
            <a:r>
              <a:rPr lang="en-GB" sz="2400" dirty="0">
                <a:latin typeface="Montserrat" panose="020B0604020202020204" charset="0"/>
                <a:ea typeface="+mn-ea"/>
                <a:cs typeface="Arial"/>
              </a:rPr>
              <a:t>– Improving the Customer Journey</a:t>
            </a:r>
            <a:endParaRPr lang="en-GB" sz="4000" dirty="0">
              <a:latin typeface="Montserrat" panose="020B0604020202020204" charset="0"/>
              <a:ea typeface="+mn-ea"/>
              <a:cs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6459E7C-B2A2-4A2A-9453-40A76DC16175}"/>
              </a:ext>
            </a:extLst>
          </p:cNvPr>
          <p:cNvSpPr txBox="1"/>
          <p:nvPr/>
        </p:nvSpPr>
        <p:spPr>
          <a:xfrm>
            <a:off x="291790" y="1096443"/>
            <a:ext cx="1160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NPP Pilots demonstrate the three most common use cases. The use cases link the end customer and parking operator through a “Service Provider” (OEM platform or a customer account).  Customers can access parking offered by any operator on the platform, paying through their Service Provider account.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183C970-82DB-45B4-8C0F-3C906EFCCFCE}"/>
              </a:ext>
            </a:extLst>
          </p:cNvPr>
          <p:cNvGrpSpPr>
            <a:grpSpLocks noChangeAspect="1"/>
          </p:cNvGrpSpPr>
          <p:nvPr/>
        </p:nvGrpSpPr>
        <p:grpSpPr>
          <a:xfrm>
            <a:off x="781119" y="1702763"/>
            <a:ext cx="10629763" cy="4257362"/>
            <a:chOff x="291789" y="1702763"/>
            <a:chExt cx="11077617" cy="438428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56B70A7-1C29-407E-9E62-4D6BDE05E163}"/>
                </a:ext>
              </a:extLst>
            </p:cNvPr>
            <p:cNvSpPr/>
            <p:nvPr/>
          </p:nvSpPr>
          <p:spPr>
            <a:xfrm>
              <a:off x="291789" y="1702763"/>
              <a:ext cx="11077617" cy="4367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2BCE21B-B1B0-4E2C-AC2D-C1F343ACE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805" y="1761069"/>
              <a:ext cx="10961103" cy="4325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89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CDB42-F429-472C-BCC3-5AD47FD8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1795"/>
            <a:ext cx="3795509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Pilot Coverage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0EC53-9137-4029-98AF-FBA4224F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83" y="1326774"/>
            <a:ext cx="3795509" cy="51147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B94AC6-41C8-4EF5-B7B5-74B4910DDA41}"/>
              </a:ext>
            </a:extLst>
          </p:cNvPr>
          <p:cNvSpPr txBox="1"/>
          <p:nvPr/>
        </p:nvSpPr>
        <p:spPr>
          <a:xfrm>
            <a:off x="5177790" y="1572977"/>
            <a:ext cx="644423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The Pilot covers all use cases across a range of areas and operators.  Currently there are:</a:t>
            </a:r>
          </a:p>
          <a:p>
            <a:endParaRPr lang="en-GB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 7 Local authorities (including a London Borough) and  3 private operators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On street and off street locations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4 Service Providers able to take payments.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The Pilot project is on-boarding new operators &amp; service providers to go live before </a:t>
            </a:r>
            <a:r>
              <a:rPr lang="en-GB" sz="2400"/>
              <a:t>the end of the year.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4250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C25F-C892-4DC4-9298-9A3485C7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71121"/>
            <a:ext cx="10515600" cy="883919"/>
          </a:xfrm>
        </p:spPr>
        <p:txBody>
          <a:bodyPr/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Our Trial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03BC5-A0B3-4274-AC58-9589D0519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235" y="1480877"/>
            <a:ext cx="5476875" cy="4578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pc="50" dirty="0">
                <a:latin typeface="Arial" panose="020B0604020202020204" pitchFamily="34" charset="0"/>
                <a:cs typeface="Times New Roman" panose="02020603050405020304" pitchFamily="18" charset="0"/>
              </a:rPr>
              <a:t>St Giles, Central Oxford (OX1)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pc="50" dirty="0">
                <a:latin typeface="Arial" panose="020B0604020202020204" pitchFamily="34" charset="0"/>
                <a:cs typeface="Times New Roman" panose="02020603050405020304" pitchFamily="18" charset="0"/>
              </a:rPr>
              <a:t>160 On-Street parking spaces – short stay, max stay 2 hours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pc="50" dirty="0">
                <a:latin typeface="Arial" panose="020B0604020202020204" pitchFamily="34" charset="0"/>
                <a:cs typeface="Times New Roman" panose="02020603050405020304" pitchFamily="18" charset="0"/>
              </a:rPr>
              <a:t>Single zone code recognised by all Service Providers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pc="50" dirty="0">
                <a:latin typeface="Arial" panose="020B0604020202020204" pitchFamily="34" charset="0"/>
                <a:cs typeface="Times New Roman" panose="02020603050405020304" pitchFamily="18" charset="0"/>
              </a:rPr>
              <a:t>Ticketless sessions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pc="50" dirty="0">
                <a:latin typeface="Arial" panose="020B0604020202020204" pitchFamily="34" charset="0"/>
                <a:cs typeface="Times New Roman" panose="02020603050405020304" pitchFamily="18" charset="0"/>
              </a:rPr>
              <a:t>70,000 Users per annum</a:t>
            </a:r>
          </a:p>
          <a:p>
            <a:endParaRPr lang="en-GB" sz="3600" dirty="0"/>
          </a:p>
          <a:p>
            <a:endParaRPr lang="en-GB" sz="36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D6202-1ED9-4959-A35F-18275D218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719"/>
          <a:stretch/>
        </p:blipFill>
        <p:spPr>
          <a:xfrm>
            <a:off x="262890" y="1065209"/>
            <a:ext cx="5925572" cy="48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0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CC0E2-919C-4174-9FC6-17531FB7C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60575"/>
          </a:xfrm>
        </p:spPr>
        <p:txBody>
          <a:bodyPr/>
          <a:lstStyle/>
          <a:p>
            <a:r>
              <a:rPr lang="en-GB" dirty="0"/>
              <a:t>Oxfordshire County Council have contracted 3 Mobile App Service Providers for the course of the trial</a:t>
            </a:r>
          </a:p>
          <a:p>
            <a:r>
              <a:rPr lang="en-GB" dirty="0"/>
              <a:t>Single zone code that will be recognised by all service providers</a:t>
            </a:r>
          </a:p>
          <a:p>
            <a:r>
              <a:rPr lang="en-GB" dirty="0"/>
              <a:t>MOTO service provided by RingGo for the purpose of the trial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27754-C3F8-4E5C-9440-9964906B2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6" t="32412" r="15418" b="33726"/>
          <a:stretch/>
        </p:blipFill>
        <p:spPr>
          <a:xfrm>
            <a:off x="987552" y="4251960"/>
            <a:ext cx="2350008" cy="923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F835F4-C735-400A-8ED8-D91C384F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Participating Service Providers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E7AF85-3489-4B6B-9231-AE4966A81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339" y="4492677"/>
            <a:ext cx="3360737" cy="4421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42CD47-4382-4D51-8C43-6668279BD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856" y="4448262"/>
            <a:ext cx="2633472" cy="5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8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E7DE-6886-4B1B-83D7-FE3F03D8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906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Benefits to the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2ACD0-58CA-45A8-ABAA-5099DAAF0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763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spc="50" dirty="0">
                <a:latin typeface="Arial" panose="020B0604020202020204" pitchFamily="34" charset="0"/>
                <a:cs typeface="Times New Roman" panose="02020603050405020304" pitchFamily="18" charset="0"/>
              </a:rPr>
              <a:t>Shift towards cashless parking - potential removal of P&amp;D machines in the future</a:t>
            </a:r>
          </a:p>
          <a:p>
            <a:pPr>
              <a:lnSpc>
                <a:spcPct val="100000"/>
              </a:lnSpc>
            </a:pPr>
            <a:r>
              <a:rPr lang="en-GB" sz="2400" spc="50" dirty="0">
                <a:latin typeface="Arial" panose="020B0604020202020204" pitchFamily="34" charset="0"/>
                <a:cs typeface="Times New Roman" panose="02020603050405020304" pitchFamily="18" charset="0"/>
              </a:rPr>
              <a:t>Potential expansion to other areas of Oxfordshire/ creation of on-street facilities with less infrastructure </a:t>
            </a:r>
          </a:p>
          <a:p>
            <a:pPr>
              <a:lnSpc>
                <a:spcPct val="100000"/>
              </a:lnSpc>
            </a:pPr>
            <a:r>
              <a:rPr lang="en-GB" sz="2400" spc="50" dirty="0">
                <a:latin typeface="Arial" panose="020B0604020202020204" pitchFamily="34" charset="0"/>
                <a:cs typeface="Times New Roman" panose="02020603050405020304" pitchFamily="18" charset="0"/>
              </a:rPr>
              <a:t>Simplified payment journey for the consumer  </a:t>
            </a:r>
          </a:p>
          <a:p>
            <a:pPr>
              <a:lnSpc>
                <a:spcPct val="100000"/>
              </a:lnSpc>
            </a:pPr>
            <a:r>
              <a:rPr lang="en-GB" sz="2400" spc="50" dirty="0">
                <a:latin typeface="Arial" panose="020B0604020202020204" pitchFamily="34" charset="0"/>
                <a:cs typeface="Times New Roman" panose="02020603050405020304" pitchFamily="18" charset="0"/>
              </a:rPr>
              <a:t>Meet customer expectations by embarking on mobile app technology</a:t>
            </a:r>
          </a:p>
          <a:p>
            <a:pPr>
              <a:lnSpc>
                <a:spcPct val="100000"/>
              </a:lnSpc>
            </a:pPr>
            <a:r>
              <a:rPr lang="en-GB" sz="2400" spc="50" dirty="0">
                <a:latin typeface="Arial" panose="020B0604020202020204" pitchFamily="34" charset="0"/>
                <a:cs typeface="Times New Roman" panose="02020603050405020304" pitchFamily="18" charset="0"/>
              </a:rPr>
              <a:t>Efficient enforcement patrols enabling redeployment of officers to more demanding areas</a:t>
            </a:r>
          </a:p>
          <a:p>
            <a:pPr>
              <a:lnSpc>
                <a:spcPct val="100000"/>
              </a:lnSpc>
            </a:pPr>
            <a:r>
              <a:rPr lang="en-GB" sz="2400" spc="50" dirty="0">
                <a:latin typeface="Arial" panose="020B0604020202020204" pitchFamily="34" charset="0"/>
                <a:cs typeface="Times New Roman" panose="02020603050405020304" pitchFamily="18" charset="0"/>
              </a:rPr>
              <a:t>Helps the motorists to make informed choices prior to travelling into the City centre via GPS systems</a:t>
            </a:r>
          </a:p>
          <a:p>
            <a:pPr>
              <a:lnSpc>
                <a:spcPct val="100000"/>
              </a:lnSpc>
            </a:pPr>
            <a:r>
              <a:rPr lang="en-GB" sz="2400" spc="50" dirty="0">
                <a:latin typeface="Arial" panose="020B0604020202020204" pitchFamily="34" charset="0"/>
                <a:cs typeface="Times New Roman" panose="02020603050405020304" pitchFamily="18" charset="0"/>
              </a:rPr>
              <a:t>Help to reduce carbon emissions in the City</a:t>
            </a:r>
          </a:p>
          <a:p>
            <a:endParaRPr lang="en-GB" sz="2600" spc="5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71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700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Office Theme</vt:lpstr>
      <vt:lpstr>National Parking Platform Pilot</vt:lpstr>
      <vt:lpstr>Oxford City</vt:lpstr>
      <vt:lpstr>What is the National Parking Platform?</vt:lpstr>
      <vt:lpstr>The Concept</vt:lpstr>
      <vt:lpstr>PowerPoint Presentation</vt:lpstr>
      <vt:lpstr>Pilot Coverage</vt:lpstr>
      <vt:lpstr>Our Trial Area</vt:lpstr>
      <vt:lpstr>Participating Service Providers</vt:lpstr>
      <vt:lpstr>Benefits to the Council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Parking Platform</dc:title>
  <dc:creator>Emma</dc:creator>
  <cp:lastModifiedBy>Liptrot, Emma - Communities</cp:lastModifiedBy>
  <cp:revision>43</cp:revision>
  <dcterms:created xsi:type="dcterms:W3CDTF">2021-09-20T09:21:10Z</dcterms:created>
  <dcterms:modified xsi:type="dcterms:W3CDTF">2021-09-30T14:46:26Z</dcterms:modified>
</cp:coreProperties>
</file>